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3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65" r:id="rId2"/>
    <p:sldMasterId id="2147483769" r:id="rId3"/>
    <p:sldMasterId id="2147483824" r:id="rId4"/>
  </p:sldMasterIdLst>
  <p:notesMasterIdLst>
    <p:notesMasterId r:id="rId21"/>
  </p:notesMasterIdLst>
  <p:sldIdLst>
    <p:sldId id="557" r:id="rId5"/>
    <p:sldId id="510" r:id="rId6"/>
    <p:sldId id="524" r:id="rId7"/>
    <p:sldId id="559" r:id="rId8"/>
    <p:sldId id="555" r:id="rId9"/>
    <p:sldId id="548" r:id="rId10"/>
    <p:sldId id="547" r:id="rId11"/>
    <p:sldId id="502" r:id="rId12"/>
    <p:sldId id="550" r:id="rId13"/>
    <p:sldId id="497" r:id="rId14"/>
    <p:sldId id="549" r:id="rId15"/>
    <p:sldId id="551" r:id="rId16"/>
    <p:sldId id="556" r:id="rId17"/>
    <p:sldId id="507" r:id="rId18"/>
    <p:sldId id="501" r:id="rId19"/>
    <p:sldId id="558" r:id="rId20"/>
  </p:sldIdLst>
  <p:sldSz cx="9144000" cy="5143500" type="screen16x9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黑体" pitchFamily="49" charset="-122"/>
      <p:regular r:id="rId26"/>
    </p:embeddedFont>
    <p:embeddedFont>
      <p:font typeface="幼圆" pitchFamily="49" charset="-122"/>
      <p:regular r:id="rId27"/>
    </p:embeddedFont>
    <p:embeddedFont>
      <p:font typeface="楷体" pitchFamily="49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6.wmf"/><Relationship Id="rId7" Type="http://schemas.openxmlformats.org/officeDocument/2006/relationships/image" Target="../media/image33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53024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390432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01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8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6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62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15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6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2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74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51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7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450955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4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66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26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79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91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08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33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7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7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6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7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7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41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611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25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6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03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00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05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68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65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790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26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9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590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0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36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80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2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8174589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1296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7858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33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1636254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2935644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6445626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194422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3853756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1984597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694305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0035326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47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399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28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01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8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6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5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98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65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8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51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16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8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9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2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03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77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3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67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93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6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91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1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7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15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32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14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59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30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83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28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09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16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49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01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7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79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24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80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41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02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31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00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32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96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5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5798510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49707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8503216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39472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5769276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148654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9280099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174283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2040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27432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06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7350462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428464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01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64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71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6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0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14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99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35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2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6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61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65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6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94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15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3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43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08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0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27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2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87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31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3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53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32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12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86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62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60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91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01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752766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25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30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42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775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82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31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68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23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20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7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425485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25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72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58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27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57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08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90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16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65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52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5197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63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19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5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53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318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885922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197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3674016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10752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075424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85095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6902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64889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10909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690569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845401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537260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1361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2165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76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73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15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65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54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31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03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41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38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6310550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71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82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4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78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40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18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2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64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95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8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slideLayout" Target="../slideLayouts/slideLayout178.xml"/><Relationship Id="rId47" Type="http://schemas.openxmlformats.org/officeDocument/2006/relationships/slideLayout" Target="../slideLayouts/slideLayout183.xml"/><Relationship Id="rId50" Type="http://schemas.openxmlformats.org/officeDocument/2006/relationships/slideLayout" Target="../slideLayouts/slideLayout186.xml"/><Relationship Id="rId55" Type="http://schemas.openxmlformats.org/officeDocument/2006/relationships/theme" Target="../theme/theme3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46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slideLayout" Target="../slideLayouts/slideLayout177.xml"/><Relationship Id="rId54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45" Type="http://schemas.openxmlformats.org/officeDocument/2006/relationships/slideLayout" Target="../slideLayouts/slideLayout181.xml"/><Relationship Id="rId53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49" Type="http://schemas.openxmlformats.org/officeDocument/2006/relationships/slideLayout" Target="../slideLayouts/slideLayout185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4" Type="http://schemas.openxmlformats.org/officeDocument/2006/relationships/slideLayout" Target="../slideLayouts/slideLayout180.xml"/><Relationship Id="rId52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slideLayout" Target="../slideLayouts/slideLayout179.xml"/><Relationship Id="rId48" Type="http://schemas.openxmlformats.org/officeDocument/2006/relationships/slideLayout" Target="../slideLayouts/slideLayout184.xml"/><Relationship Id="rId56" Type="http://schemas.openxmlformats.org/officeDocument/2006/relationships/image" Target="../media/image2.png"/><Relationship Id="rId8" Type="http://schemas.openxmlformats.org/officeDocument/2006/relationships/slideLayout" Target="../slideLayouts/slideLayout144.xml"/><Relationship Id="rId51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slideLayout" Target="../slideLayouts/slideLayout203.xml"/><Relationship Id="rId18" Type="http://schemas.openxmlformats.org/officeDocument/2006/relationships/slideLayout" Target="../slideLayouts/slideLayout208.xml"/><Relationship Id="rId26" Type="http://schemas.openxmlformats.org/officeDocument/2006/relationships/slideLayout" Target="../slideLayouts/slideLayout216.xml"/><Relationship Id="rId39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211.xml"/><Relationship Id="rId34" Type="http://schemas.openxmlformats.org/officeDocument/2006/relationships/slideLayout" Target="../slideLayouts/slideLayout22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17" Type="http://schemas.openxmlformats.org/officeDocument/2006/relationships/slideLayout" Target="../slideLayouts/slideLayout207.xml"/><Relationship Id="rId25" Type="http://schemas.openxmlformats.org/officeDocument/2006/relationships/slideLayout" Target="../slideLayouts/slideLayout215.xml"/><Relationship Id="rId33" Type="http://schemas.openxmlformats.org/officeDocument/2006/relationships/slideLayout" Target="../slideLayouts/slideLayout223.xml"/><Relationship Id="rId38" Type="http://schemas.openxmlformats.org/officeDocument/2006/relationships/slideLayout" Target="../slideLayouts/slideLayout228.xml"/><Relationship Id="rId2" Type="http://schemas.openxmlformats.org/officeDocument/2006/relationships/slideLayout" Target="../slideLayouts/slideLayout192.xml"/><Relationship Id="rId16" Type="http://schemas.openxmlformats.org/officeDocument/2006/relationships/slideLayout" Target="../slideLayouts/slideLayout206.xml"/><Relationship Id="rId20" Type="http://schemas.openxmlformats.org/officeDocument/2006/relationships/slideLayout" Target="../slideLayouts/slideLayout210.xml"/><Relationship Id="rId29" Type="http://schemas.openxmlformats.org/officeDocument/2006/relationships/slideLayout" Target="../slideLayouts/slideLayout219.xml"/><Relationship Id="rId41" Type="http://schemas.openxmlformats.org/officeDocument/2006/relationships/theme" Target="../theme/theme4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24" Type="http://schemas.openxmlformats.org/officeDocument/2006/relationships/slideLayout" Target="../slideLayouts/slideLayout214.xml"/><Relationship Id="rId32" Type="http://schemas.openxmlformats.org/officeDocument/2006/relationships/slideLayout" Target="../slideLayouts/slideLayout222.xml"/><Relationship Id="rId37" Type="http://schemas.openxmlformats.org/officeDocument/2006/relationships/slideLayout" Target="../slideLayouts/slideLayout227.xml"/><Relationship Id="rId40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195.xml"/><Relationship Id="rId15" Type="http://schemas.openxmlformats.org/officeDocument/2006/relationships/slideLayout" Target="../slideLayouts/slideLayout205.xml"/><Relationship Id="rId23" Type="http://schemas.openxmlformats.org/officeDocument/2006/relationships/slideLayout" Target="../slideLayouts/slideLayout213.xml"/><Relationship Id="rId28" Type="http://schemas.openxmlformats.org/officeDocument/2006/relationships/slideLayout" Target="../slideLayouts/slideLayout218.xml"/><Relationship Id="rId36" Type="http://schemas.openxmlformats.org/officeDocument/2006/relationships/slideLayout" Target="../slideLayouts/slideLayout226.xml"/><Relationship Id="rId10" Type="http://schemas.openxmlformats.org/officeDocument/2006/relationships/slideLayout" Target="../slideLayouts/slideLayout200.xml"/><Relationship Id="rId19" Type="http://schemas.openxmlformats.org/officeDocument/2006/relationships/slideLayout" Target="../slideLayouts/slideLayout209.xml"/><Relationship Id="rId31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slideLayout" Target="../slideLayouts/slideLayout204.xml"/><Relationship Id="rId22" Type="http://schemas.openxmlformats.org/officeDocument/2006/relationships/slideLayout" Target="../slideLayouts/slideLayout212.xml"/><Relationship Id="rId27" Type="http://schemas.openxmlformats.org/officeDocument/2006/relationships/slideLayout" Target="../slideLayouts/slideLayout217.xml"/><Relationship Id="rId30" Type="http://schemas.openxmlformats.org/officeDocument/2006/relationships/slideLayout" Target="../slideLayouts/slideLayout220.xml"/><Relationship Id="rId35" Type="http://schemas.openxmlformats.org/officeDocument/2006/relationships/slideLayout" Target="../slideLayouts/slideLayout225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7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连加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、连减、加减混合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407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76" r:id="rId55"/>
    <p:sldLayoutId id="2147483677" r:id="rId56"/>
    <p:sldLayoutId id="2147483678" r:id="rId57"/>
    <p:sldLayoutId id="2147483679" r:id="rId58"/>
    <p:sldLayoutId id="2147483680" r:id="rId59"/>
    <p:sldLayoutId id="2147483681" r:id="rId60"/>
    <p:sldLayoutId id="2147483682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07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连加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、连减、加减混合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8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  <p:sldLayoutId id="2147483884" r:id="rId19"/>
    <p:sldLayoutId id="2147483885" r:id="rId20"/>
    <p:sldLayoutId id="2147483886" r:id="rId21"/>
    <p:sldLayoutId id="2147483887" r:id="rId22"/>
    <p:sldLayoutId id="2147483888" r:id="rId23"/>
    <p:sldLayoutId id="2147483889" r:id="rId24"/>
    <p:sldLayoutId id="2147483890" r:id="rId25"/>
    <p:sldLayoutId id="2147483891" r:id="rId26"/>
    <p:sldLayoutId id="2147483892" r:id="rId27"/>
    <p:sldLayoutId id="2147483893" r:id="rId28"/>
    <p:sldLayoutId id="2147483894" r:id="rId29"/>
    <p:sldLayoutId id="2147483895" r:id="rId30"/>
    <p:sldLayoutId id="2147483896" r:id="rId31"/>
    <p:sldLayoutId id="2147483897" r:id="rId32"/>
    <p:sldLayoutId id="2147483898" r:id="rId33"/>
    <p:sldLayoutId id="2147483899" r:id="rId34"/>
    <p:sldLayoutId id="2147483900" r:id="rId35"/>
    <p:sldLayoutId id="2147483901" r:id="rId36"/>
    <p:sldLayoutId id="2147483902" r:id="rId37"/>
    <p:sldLayoutId id="2147483903" r:id="rId38"/>
    <p:sldLayoutId id="2147483904" r:id="rId39"/>
    <p:sldLayoutId id="2147483905" r:id="rId40"/>
    <p:sldLayoutId id="2147483906" r:id="rId41"/>
    <p:sldLayoutId id="2147483907" r:id="rId42"/>
    <p:sldLayoutId id="2147483908" r:id="rId43"/>
    <p:sldLayoutId id="2147483909" r:id="rId44"/>
    <p:sldLayoutId id="2147483910" r:id="rId45"/>
    <p:sldLayoutId id="2147483911" r:id="rId46"/>
    <p:sldLayoutId id="2147483912" r:id="rId47"/>
    <p:sldLayoutId id="2147483913" r:id="rId48"/>
    <p:sldLayoutId id="2147483914" r:id="rId49"/>
    <p:sldLayoutId id="2147483915" r:id="rId50"/>
    <p:sldLayoutId id="2147483916" r:id="rId51"/>
    <p:sldLayoutId id="2147483917" r:id="rId52"/>
    <p:sldLayoutId id="2147483918" r:id="rId53"/>
    <p:sldLayoutId id="2147483919" r:id="rId54"/>
    <p:sldLayoutId id="2147483920" r:id="rId55"/>
    <p:sldLayoutId id="2147483921" r:id="rId56"/>
    <p:sldLayoutId id="2147483922" r:id="rId57"/>
    <p:sldLayoutId id="2147483923" r:id="rId58"/>
    <p:sldLayoutId id="2147483924" r:id="rId59"/>
    <p:sldLayoutId id="2147483925" r:id="rId60"/>
    <p:sldLayoutId id="2147483926" r:id="rId61"/>
    <p:sldLayoutId id="2147483927" r:id="rId62"/>
    <p:sldLayoutId id="2147483928" r:id="rId63"/>
    <p:sldLayoutId id="2147483929" r:id="rId64"/>
    <p:sldLayoutId id="2147483930" r:id="rId65"/>
    <p:sldLayoutId id="2147483931" r:id="rId66"/>
    <p:sldLayoutId id="2147483932" r:id="rId67"/>
    <p:sldLayoutId id="214748393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933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分数加法和减法 异分母分数加减法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84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  <p:sldLayoutId id="2147483810" r:id="rId41"/>
    <p:sldLayoutId id="2147483811" r:id="rId42"/>
    <p:sldLayoutId id="2147483812" r:id="rId43"/>
    <p:sldLayoutId id="2147483813" r:id="rId44"/>
    <p:sldLayoutId id="2147483814" r:id="rId45"/>
    <p:sldLayoutId id="2147483815" r:id="rId46"/>
    <p:sldLayoutId id="2147483816" r:id="rId47"/>
    <p:sldLayoutId id="2147483817" r:id="rId48"/>
    <p:sldLayoutId id="2147483818" r:id="rId49"/>
    <p:sldLayoutId id="2147483819" r:id="rId50"/>
    <p:sldLayoutId id="2147483820" r:id="rId51"/>
    <p:sldLayoutId id="2147483821" r:id="rId52"/>
    <p:sldLayoutId id="2147483822" r:id="rId53"/>
    <p:sldLayoutId id="214748382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87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6.xml"/><Relationship Id="rId7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48.bin"/><Relationship Id="rId3" Type="http://schemas.openxmlformats.org/officeDocument/2006/relationships/image" Target="../media/image42.jpeg"/><Relationship Id="rId21" Type="http://schemas.openxmlformats.org/officeDocument/2006/relationships/image" Target="../media/image63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61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46.bin"/><Relationship Id="rId22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image" Target="../media/image42.jpeg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64.w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image" Target="../media/image71.png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70.wmf"/><Relationship Id="rId5" Type="http://schemas.openxmlformats.org/officeDocument/2006/relationships/image" Target="../media/image67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5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0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2.wmf"/><Relationship Id="rId3" Type="http://schemas.openxmlformats.org/officeDocument/2006/relationships/image" Target="../media/image13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9" Type="http://schemas.openxmlformats.org/officeDocument/2006/relationships/image" Target="../media/image15.png"/><Relationship Id="rId4" Type="http://schemas.openxmlformats.org/officeDocument/2006/relationships/image" Target="../media/image14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2.jpeg"/><Relationship Id="rId3" Type="http://schemas.openxmlformats.org/officeDocument/2006/relationships/image" Target="../media/image20.png"/><Relationship Id="rId7" Type="http://schemas.openxmlformats.org/officeDocument/2006/relationships/image" Target="../media/image17.wmf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8.wmf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eg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29.jpeg"/><Relationship Id="rId10" Type="http://schemas.openxmlformats.org/officeDocument/2006/relationships/image" Target="../media/image25.wmf"/><Relationship Id="rId4" Type="http://schemas.openxmlformats.org/officeDocument/2006/relationships/image" Target="../media/image28.tmp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2.wmf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jpeg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29.jpeg"/><Relationship Id="rId15" Type="http://schemas.openxmlformats.org/officeDocument/2006/relationships/oleObject" Target="../embeddings/oleObject19.bin"/><Relationship Id="rId23" Type="http://schemas.openxmlformats.org/officeDocument/2006/relationships/image" Target="../media/image23.png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8.tmp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14.jpe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5.w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6.bin"/><Relationship Id="rId7" Type="http://schemas.openxmlformats.org/officeDocument/2006/relationships/image" Target="../media/image42.jpe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9.wmf"/><Relationship Id="rId11" Type="http://schemas.openxmlformats.org/officeDocument/2006/relationships/image" Target="../media/image41.wmf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29.bin"/><Relationship Id="rId4" Type="http://schemas.openxmlformats.org/officeDocument/2006/relationships/image" Target="../media/image38.wmf"/><Relationship Id="rId9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4.wmf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54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51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3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50.wmf"/><Relationship Id="rId19" Type="http://schemas.openxmlformats.org/officeDocument/2006/relationships/image" Target="../media/image23.png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5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0072" y="1486838"/>
            <a:ext cx="863441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连加、连减、加减混合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分数加法和减法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92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454786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对象 3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550749"/>
              </p:ext>
            </p:extLst>
          </p:nvPr>
        </p:nvGraphicFramePr>
        <p:xfrm>
          <a:off x="1111250" y="1106488"/>
          <a:ext cx="15176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28" name="公式" r:id="rId4" imgW="901440" imgH="406080" progId="Equation.3">
                  <p:embed/>
                </p:oleObj>
              </mc:Choice>
              <mc:Fallback>
                <p:oleObj name="公式" r:id="rId4" imgW="901440" imgH="406080" progId="Equation.3">
                  <p:embed/>
                  <p:pic>
                    <p:nvPicPr>
                      <p:cNvPr id="0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1106488"/>
                        <a:ext cx="15176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925411"/>
              </p:ext>
            </p:extLst>
          </p:nvPr>
        </p:nvGraphicFramePr>
        <p:xfrm>
          <a:off x="3560316" y="1131590"/>
          <a:ext cx="11557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29" name="公式" r:id="rId6" imgW="685800" imgH="393480" progId="Equation.3">
                  <p:embed/>
                </p:oleObj>
              </mc:Choice>
              <mc:Fallback>
                <p:oleObj name="公式" r:id="rId6" imgW="685800" imgH="393480" progId="Equation.3">
                  <p:embed/>
                  <p:pic>
                    <p:nvPicPr>
                      <p:cNvPr id="0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0316" y="1131590"/>
                        <a:ext cx="115570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618202"/>
              </p:ext>
            </p:extLst>
          </p:nvPr>
        </p:nvGraphicFramePr>
        <p:xfrm>
          <a:off x="5791200" y="1131590"/>
          <a:ext cx="13255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0" name="公式" r:id="rId8" imgW="787320" imgH="393480" progId="Equation.3">
                  <p:embed/>
                </p:oleObj>
              </mc:Choice>
              <mc:Fallback>
                <p:oleObj name="公式" r:id="rId8" imgW="787320" imgH="393480" progId="Equation.3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131590"/>
                        <a:ext cx="132556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669562"/>
              </p:ext>
            </p:extLst>
          </p:nvPr>
        </p:nvGraphicFramePr>
        <p:xfrm>
          <a:off x="1259632" y="1908175"/>
          <a:ext cx="833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1" name="公式" r:id="rId10" imgW="495000" imgH="393480" progId="Equation.3">
                  <p:embed/>
                </p:oleObj>
              </mc:Choice>
              <mc:Fallback>
                <p:oleObj name="公式" r:id="rId10" imgW="495000" imgH="393480" progId="Equation.3">
                  <p:embed/>
                  <p:pic>
                    <p:nvPicPr>
                      <p:cNvPr id="0" name="对象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908175"/>
                        <a:ext cx="833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377545"/>
              </p:ext>
            </p:extLst>
          </p:nvPr>
        </p:nvGraphicFramePr>
        <p:xfrm>
          <a:off x="1259632" y="2628255"/>
          <a:ext cx="5762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2" name="公式" r:id="rId12" imgW="342720" imgH="393480" progId="Equation.3">
                  <p:embed/>
                </p:oleObj>
              </mc:Choice>
              <mc:Fallback>
                <p:oleObj name="公式" r:id="rId12" imgW="342720" imgH="393480" progId="Equation.3">
                  <p:embed/>
                  <p:pic>
                    <p:nvPicPr>
                      <p:cNvPr id="0" name="对象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628255"/>
                        <a:ext cx="57626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142876"/>
              </p:ext>
            </p:extLst>
          </p:nvPr>
        </p:nvGraphicFramePr>
        <p:xfrm>
          <a:off x="3347864" y="1908175"/>
          <a:ext cx="10699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3" name="公式" r:id="rId14" imgW="634680" imgH="393480" progId="Equation.3">
                  <p:embed/>
                </p:oleObj>
              </mc:Choice>
              <mc:Fallback>
                <p:oleObj name="公式" r:id="rId14" imgW="634680" imgH="393480" progId="Equation.3">
                  <p:embed/>
                  <p:pic>
                    <p:nvPicPr>
                      <p:cNvPr id="0" name="对象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908175"/>
                        <a:ext cx="1069975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95054"/>
              </p:ext>
            </p:extLst>
          </p:nvPr>
        </p:nvGraphicFramePr>
        <p:xfrm>
          <a:off x="3347864" y="2628255"/>
          <a:ext cx="44926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4" name="公式" r:id="rId16" imgW="266400" imgH="393480" progId="Equation.3">
                  <p:embed/>
                </p:oleObj>
              </mc:Choice>
              <mc:Fallback>
                <p:oleObj name="公式" r:id="rId16" imgW="266400" imgH="393480" progId="Equation.3">
                  <p:embed/>
                  <p:pic>
                    <p:nvPicPr>
                      <p:cNvPr id="0" name="对象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2628255"/>
                        <a:ext cx="449262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653892"/>
              </p:ext>
            </p:extLst>
          </p:nvPr>
        </p:nvGraphicFramePr>
        <p:xfrm>
          <a:off x="5580112" y="1980183"/>
          <a:ext cx="85566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5" name="公式" r:id="rId18" imgW="507960" imgH="393480" progId="Equation.3">
                  <p:embed/>
                </p:oleObj>
              </mc:Choice>
              <mc:Fallback>
                <p:oleObj name="公式" r:id="rId18" imgW="507960" imgH="393480" progId="Equation.3">
                  <p:embed/>
                  <p:pic>
                    <p:nvPicPr>
                      <p:cNvPr id="0" name="对象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980183"/>
                        <a:ext cx="855662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738253"/>
              </p:ext>
            </p:extLst>
          </p:nvPr>
        </p:nvGraphicFramePr>
        <p:xfrm>
          <a:off x="5580112" y="2716213"/>
          <a:ext cx="4492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6" name="公式" r:id="rId20" imgW="266400" imgH="393480" progId="Equation.3">
                  <p:embed/>
                </p:oleObj>
              </mc:Choice>
              <mc:Fallback>
                <p:oleObj name="公式" r:id="rId20" imgW="266400" imgH="393480" progId="Equation.3">
                  <p:embed/>
                  <p:pic>
                    <p:nvPicPr>
                      <p:cNvPr id="0" name="对象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716213"/>
                        <a:ext cx="44926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图片 2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56" y="2931790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80312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1560" y="452194"/>
            <a:ext cx="7560840" cy="1667764"/>
            <a:chOff x="1088418" y="915566"/>
            <a:chExt cx="7083982" cy="1667764"/>
          </a:xfrm>
        </p:grpSpPr>
        <p:sp>
          <p:nvSpPr>
            <p:cNvPr id="70" name="文本框 39942"/>
            <p:cNvSpPr txBox="1">
              <a:spLocks noChangeArrowheads="1"/>
            </p:cNvSpPr>
            <p:nvPr/>
          </p:nvSpPr>
          <p:spPr bwMode="auto">
            <a:xfrm>
              <a:off x="1088418" y="915566"/>
              <a:ext cx="7083982" cy="1667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en-US" altLang="en-US" sz="24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截止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2012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年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月底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，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我国使用网络的人数达到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5.38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亿，约占全国总人口的  。不使用网络的人数约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占全国总人口的几分之几？</a:t>
              </a:r>
              <a:endParaRPr lang="en-US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59047065"/>
                </p:ext>
              </p:extLst>
            </p:nvPr>
          </p:nvGraphicFramePr>
          <p:xfrm>
            <a:off x="3517212" y="1492250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0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对象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7212" y="1492250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1" name="对象 7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654247"/>
              </p:ext>
            </p:extLst>
          </p:nvPr>
        </p:nvGraphicFramePr>
        <p:xfrm>
          <a:off x="4213706" y="2494140"/>
          <a:ext cx="8683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51" name="公式" r:id="rId6" imgW="571320" imgH="393480" progId="Equation.3">
                  <p:embed/>
                </p:oleObj>
              </mc:Choice>
              <mc:Fallback>
                <p:oleObj name="公式" r:id="rId6" imgW="571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3706" y="2494140"/>
                        <a:ext cx="868363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" name="组合 71"/>
          <p:cNvGrpSpPr/>
          <p:nvPr/>
        </p:nvGrpSpPr>
        <p:grpSpPr>
          <a:xfrm>
            <a:off x="1221881" y="3575397"/>
            <a:ext cx="6340197" cy="646113"/>
            <a:chOff x="1043608" y="3004157"/>
            <a:chExt cx="6340197" cy="646113"/>
          </a:xfrm>
        </p:grpSpPr>
        <p:sp>
          <p:nvSpPr>
            <p:cNvPr id="73" name="文本框 14"/>
            <p:cNvSpPr txBox="1">
              <a:spLocks noChangeArrowheads="1"/>
            </p:cNvSpPr>
            <p:nvPr/>
          </p:nvSpPr>
          <p:spPr bwMode="auto">
            <a:xfrm>
              <a:off x="1043608" y="3075806"/>
              <a:ext cx="63401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不使用网络的人数约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占全国总人口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74" name="对象 7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362956"/>
                </p:ext>
              </p:extLst>
            </p:nvPr>
          </p:nvGraphicFramePr>
          <p:xfrm>
            <a:off x="6623050" y="3004157"/>
            <a:ext cx="276225" cy="646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52" name="公式" r:id="rId8" imgW="177480" imgH="393480" progId="Equation.3">
                    <p:embed/>
                  </p:oleObj>
                </mc:Choice>
                <mc:Fallback>
                  <p:oleObj name="公式" r:id="rId8" imgW="1774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23050" y="3004157"/>
                          <a:ext cx="276225" cy="6461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87" y="228362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90250" y="411510"/>
            <a:ext cx="7250102" cy="2069532"/>
            <a:chOff x="490250" y="411510"/>
            <a:chExt cx="7250102" cy="2069532"/>
          </a:xfrm>
        </p:grpSpPr>
        <p:pic>
          <p:nvPicPr>
            <p:cNvPr id="38026" name="Picture 13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" b="19566"/>
            <a:stretch/>
          </p:blipFill>
          <p:spPr bwMode="auto">
            <a:xfrm>
              <a:off x="1533327" y="555526"/>
              <a:ext cx="6207025" cy="1925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490250" y="411510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32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023820" y="4227513"/>
            <a:ext cx="4955203" cy="620712"/>
            <a:chOff x="1691680" y="4262017"/>
            <a:chExt cx="4955203" cy="620712"/>
          </a:xfrm>
        </p:grpSpPr>
        <p:sp>
          <p:nvSpPr>
            <p:cNvPr id="34" name="文本框 14"/>
            <p:cNvSpPr txBox="1">
              <a:spLocks noChangeArrowheads="1"/>
            </p:cNvSpPr>
            <p:nvPr/>
          </p:nvSpPr>
          <p:spPr bwMode="auto">
            <a:xfrm>
              <a:off x="1691680" y="4342333"/>
              <a:ext cx="49552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他们三人一共喝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了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升牛奶。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39604720"/>
                </p:ext>
              </p:extLst>
            </p:nvPr>
          </p:nvGraphicFramePr>
          <p:xfrm>
            <a:off x="4771798" y="4262017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64" name="公式" r:id="rId4" imgW="203040" imgH="393480" progId="Equation.3">
                    <p:embed/>
                  </p:oleObj>
                </mc:Choice>
                <mc:Fallback>
                  <p:oleObj name="公式" r:id="rId4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1798" y="4262017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1130599" y="2584262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）他们三人一共喝了多少升牛奶？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2" name="对象 1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861802"/>
              </p:ext>
            </p:extLst>
          </p:nvPr>
        </p:nvGraphicFramePr>
        <p:xfrm>
          <a:off x="2076450" y="3147814"/>
          <a:ext cx="10461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5" name="公式" r:id="rId6" imgW="622080" imgH="393480" progId="Equation.3">
                  <p:embed/>
                </p:oleObj>
              </mc:Choice>
              <mc:Fallback>
                <p:oleObj name="公式" r:id="rId6" imgW="622080" imgH="393480" progId="Equation.3">
                  <p:embed/>
                  <p:pic>
                    <p:nvPicPr>
                      <p:cNvPr id="0" name="对象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3147814"/>
                        <a:ext cx="104616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875060"/>
              </p:ext>
            </p:extLst>
          </p:nvPr>
        </p:nvGraphicFramePr>
        <p:xfrm>
          <a:off x="1866355" y="3723878"/>
          <a:ext cx="833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6" name="公式" r:id="rId8" imgW="495000" imgH="393480" progId="Equation.3">
                  <p:embed/>
                </p:oleObj>
              </mc:Choice>
              <mc:Fallback>
                <p:oleObj name="公式" r:id="rId8" imgW="495000" imgH="393480" progId="Equation.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355" y="3723878"/>
                        <a:ext cx="833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781194"/>
              </p:ext>
            </p:extLst>
          </p:nvPr>
        </p:nvGraphicFramePr>
        <p:xfrm>
          <a:off x="1859558" y="4300538"/>
          <a:ext cx="9842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7" name="公式" r:id="rId10" imgW="583920" imgH="393480" progId="Equation.3">
                  <p:embed/>
                </p:oleObj>
              </mc:Choice>
              <mc:Fallback>
                <p:oleObj name="公式" r:id="rId10" imgW="583920" imgH="393480" progId="Equation.3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9558" y="4300538"/>
                        <a:ext cx="98425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705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5536" y="474807"/>
            <a:ext cx="7239745" cy="1940534"/>
            <a:chOff x="395536" y="474807"/>
            <a:chExt cx="7239745" cy="1940534"/>
          </a:xfrm>
        </p:grpSpPr>
        <p:pic>
          <p:nvPicPr>
            <p:cNvPr id="38026" name="Picture 13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0" b="19566"/>
            <a:stretch/>
          </p:blipFill>
          <p:spPr bwMode="auto">
            <a:xfrm>
              <a:off x="1417811" y="489825"/>
              <a:ext cx="6207025" cy="1925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395536" y="474807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32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83260" y="3967587"/>
            <a:ext cx="4339650" cy="620712"/>
            <a:chOff x="1475656" y="4262017"/>
            <a:chExt cx="4339650" cy="620712"/>
          </a:xfrm>
        </p:grpSpPr>
        <p:sp>
          <p:nvSpPr>
            <p:cNvPr id="34" name="文本框 14"/>
            <p:cNvSpPr txBox="1">
              <a:spLocks noChangeArrowheads="1"/>
            </p:cNvSpPr>
            <p:nvPr/>
          </p:nvSpPr>
          <p:spPr bwMode="auto">
            <a:xfrm>
              <a:off x="1475656" y="4342333"/>
              <a:ext cx="433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这盒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升的牛奶还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剩  升。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5785996"/>
                </p:ext>
              </p:extLst>
            </p:nvPr>
          </p:nvGraphicFramePr>
          <p:xfrm>
            <a:off x="4771798" y="4262017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52" name="公式" r:id="rId4" imgW="203040" imgH="393480" progId="Equation.3">
                    <p:embed/>
                  </p:oleObj>
                </mc:Choice>
                <mc:Fallback>
                  <p:oleObj name="公式" r:id="rId4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1798" y="4262017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1387116" y="2569818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）这盒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升的牛奶还剩多少升？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2" name="对象 1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054005"/>
              </p:ext>
            </p:extLst>
          </p:nvPr>
        </p:nvGraphicFramePr>
        <p:xfrm>
          <a:off x="3435511" y="3232004"/>
          <a:ext cx="162401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3" name="公式" r:id="rId6" imgW="965160" imgH="393480" progId="Equation.3">
                  <p:embed/>
                </p:oleObj>
              </mc:Choice>
              <mc:Fallback>
                <p:oleObj name="公式" r:id="rId6" imgW="965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5511" y="3232004"/>
                        <a:ext cx="162401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2239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15616" y="204779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我学会了分数的连加、连减和加减混合。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514258"/>
            <a:ext cx="63904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分数的连加、连减和加减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混合，按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整数的运算顺序算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。如果没有括号，可以先把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前两个分数通分计算出结果再和第三个分数计算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，也可以把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三个分数一次通分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再计算。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774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991395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638474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7" name="组合 6"/>
          <p:cNvGrpSpPr/>
          <p:nvPr/>
        </p:nvGrpSpPr>
        <p:grpSpPr>
          <a:xfrm>
            <a:off x="1979712" y="1475862"/>
            <a:ext cx="3744416" cy="995642"/>
            <a:chOff x="1979712" y="1288076"/>
            <a:chExt cx="3744416" cy="995642"/>
          </a:xfrm>
          <a:noFill/>
        </p:grpSpPr>
        <p:sp>
          <p:nvSpPr>
            <p:cNvPr id="15" name="圆角矩形标注 14"/>
            <p:cNvSpPr>
              <a:spLocks noChangeArrowheads="1"/>
            </p:cNvSpPr>
            <p:nvPr/>
          </p:nvSpPr>
          <p:spPr bwMode="auto">
            <a:xfrm>
              <a:off x="1979712" y="1288076"/>
              <a:ext cx="3744416" cy="995642"/>
            </a:xfrm>
            <a:prstGeom prst="wedgeRoundRectCallout">
              <a:avLst>
                <a:gd name="adj1" fmla="val -54460"/>
                <a:gd name="adj2" fmla="val -411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异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分母分数加、减法怎样计算？如：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+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1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7028547"/>
                </p:ext>
              </p:extLst>
            </p:nvPr>
          </p:nvGraphicFramePr>
          <p:xfrm>
            <a:off x="3491880" y="1681102"/>
            <a:ext cx="235665" cy="602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5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1880" y="1681102"/>
                          <a:ext cx="235665" cy="602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627668"/>
                </p:ext>
              </p:extLst>
            </p:nvPr>
          </p:nvGraphicFramePr>
          <p:xfrm>
            <a:off x="4067944" y="1682055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6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7944" y="1682055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2267744" y="2759536"/>
            <a:ext cx="4752528" cy="1324382"/>
            <a:chOff x="2267744" y="2571750"/>
            <a:chExt cx="4752528" cy="1324382"/>
          </a:xfrm>
          <a:noFill/>
        </p:grpSpPr>
        <p:sp>
          <p:nvSpPr>
            <p:cNvPr id="17" name="圆角矩形标注 16"/>
            <p:cNvSpPr>
              <a:spLocks noChangeArrowheads="1"/>
            </p:cNvSpPr>
            <p:nvPr/>
          </p:nvSpPr>
          <p:spPr bwMode="auto">
            <a:xfrm>
              <a:off x="2267744" y="2571750"/>
              <a:ext cx="4752528" cy="1324382"/>
            </a:xfrm>
            <a:prstGeom prst="wedgeRoundRectCallout">
              <a:avLst>
                <a:gd name="adj1" fmla="val 57170"/>
                <a:gd name="adj2" fmla="val -24949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异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分母分数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加、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减法，先通分，再计算。</a:t>
              </a:r>
              <a:endParaRPr lang="en-US" altLang="zh-CN" sz="2000" b="1" dirty="0" smtClean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+   =   +   =  </a:t>
              </a:r>
              <a:endParaRPr lang="zh-CN" altLang="en-US" sz="20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4949632"/>
                </p:ext>
              </p:extLst>
            </p:nvPr>
          </p:nvGraphicFramePr>
          <p:xfrm>
            <a:off x="2411760" y="3233941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7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3233941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2361293"/>
                </p:ext>
              </p:extLst>
            </p:nvPr>
          </p:nvGraphicFramePr>
          <p:xfrm>
            <a:off x="2987824" y="3266231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8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824" y="3266231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84789176"/>
                </p:ext>
              </p:extLst>
            </p:nvPr>
          </p:nvGraphicFramePr>
          <p:xfrm>
            <a:off x="3946525" y="3265488"/>
            <a:ext cx="33337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29" name="公式" r:id="rId13" imgW="215640" imgH="393480" progId="Equation.3">
                    <p:embed/>
                  </p:oleObj>
                </mc:Choice>
                <mc:Fallback>
                  <p:oleObj name="公式" r:id="rId13" imgW="215640" imgH="393480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6525" y="3265488"/>
                          <a:ext cx="33337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对象 1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120777"/>
              </p:ext>
            </p:extLst>
          </p:nvPr>
        </p:nvGraphicFramePr>
        <p:xfrm>
          <a:off x="3425825" y="3453274"/>
          <a:ext cx="331788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0" name="公式" r:id="rId15" imgW="215640" imgH="393480" progId="Equation.3">
                  <p:embed/>
                </p:oleObj>
              </mc:Choice>
              <mc:Fallback>
                <p:oleObj name="公式" r:id="rId15" imgW="215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825" y="3453274"/>
                        <a:ext cx="331788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118170"/>
              </p:ext>
            </p:extLst>
          </p:nvPr>
        </p:nvGraphicFramePr>
        <p:xfrm>
          <a:off x="4500563" y="3407236"/>
          <a:ext cx="3508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1" name="公式" r:id="rId17" imgW="228600" imgH="393480" progId="Equation.3">
                  <p:embed/>
                </p:oleObj>
              </mc:Choice>
              <mc:Fallback>
                <p:oleObj name="公式" r:id="rId17" imgW="228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407236"/>
                        <a:ext cx="3508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73049" y="1035409"/>
            <a:ext cx="6691439" cy="1896381"/>
            <a:chOff x="1133169" y="582748"/>
            <a:chExt cx="7861127" cy="1896381"/>
          </a:xfrm>
        </p:grpSpPr>
        <p:grpSp>
          <p:nvGrpSpPr>
            <p:cNvPr id="5" name="组合 4"/>
            <p:cNvGrpSpPr/>
            <p:nvPr/>
          </p:nvGrpSpPr>
          <p:grpSpPr>
            <a:xfrm>
              <a:off x="1133169" y="582748"/>
              <a:ext cx="7861127" cy="1896381"/>
              <a:chOff x="1047425" y="617574"/>
              <a:chExt cx="7237412" cy="1896381"/>
            </a:xfrm>
          </p:grpSpPr>
          <p:pic>
            <p:nvPicPr>
              <p:cNvPr id="45" name="图片 5" descr="d_p81_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35" t="40295" r="5875" b="28627"/>
              <a:stretch>
                <a:fillRect/>
              </a:stretch>
            </p:blipFill>
            <p:spPr bwMode="auto">
              <a:xfrm>
                <a:off x="1047425" y="734368"/>
                <a:ext cx="7237412" cy="1779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TextBox 22"/>
              <p:cNvSpPr txBox="1"/>
              <p:nvPr/>
            </p:nvSpPr>
            <p:spPr>
              <a:xfrm>
                <a:off x="1248303" y="617574"/>
                <a:ext cx="5832540" cy="17543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400" b="1" noProof="1">
                    <a:latin typeface="楷体" pitchFamily="49" charset="-122"/>
                    <a:ea typeface="楷体" pitchFamily="49" charset="-122"/>
                    <a:sym typeface="+mn-ea"/>
                  </a:rPr>
                  <a:t>红山小学校园里有一个花园，其中月季花的面积占   </a:t>
                </a:r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  <a:sym typeface="+mn-ea"/>
                  </a:rPr>
                  <a:t>，杜鹃花</a:t>
                </a:r>
                <a:r>
                  <a:rPr lang="zh-CN" altLang="en-US" sz="2400" b="1" noProof="1">
                    <a:latin typeface="楷体" pitchFamily="49" charset="-122"/>
                    <a:ea typeface="楷体" pitchFamily="49" charset="-122"/>
                    <a:sym typeface="+mn-ea"/>
                  </a:rPr>
                  <a:t>的面积占   </a:t>
                </a:r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  <a:sym typeface="+mn-ea"/>
                  </a:rPr>
                  <a:t>，其余</a:t>
                </a:r>
                <a:r>
                  <a:rPr lang="zh-CN" altLang="en-US" sz="2400" b="1" noProof="1">
                    <a:latin typeface="楷体" pitchFamily="49" charset="-122"/>
                    <a:ea typeface="楷体" pitchFamily="49" charset="-122"/>
                    <a:sym typeface="+mn-ea"/>
                  </a:rPr>
                  <a:t>的是草坪。草坪的面积占几分之</a:t>
                </a:r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  <a:sym typeface="+mn-ea"/>
                  </a:rPr>
                  <a:t>几</a:t>
                </a:r>
                <a:r>
                  <a:rPr lang="zh-CN" altLang="en-US" sz="2400" b="1" noProof="1">
                    <a:latin typeface="楷体" pitchFamily="49" charset="-122"/>
                    <a:ea typeface="楷体" pitchFamily="49" charset="-122"/>
                    <a:sym typeface="+mn-ea"/>
                  </a:rPr>
                  <a:t>？</a:t>
                </a:r>
              </a:p>
            </p:txBody>
          </p:sp>
        </p:grpSp>
        <p:graphicFrame>
          <p:nvGraphicFramePr>
            <p:cNvPr id="93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4801140"/>
                </p:ext>
              </p:extLst>
            </p:nvPr>
          </p:nvGraphicFramePr>
          <p:xfrm>
            <a:off x="3326413" y="1158603"/>
            <a:ext cx="235664" cy="602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9" name="公式" r:id="rId4" imgW="152280" imgH="393480" progId="Equation.3">
                    <p:embed/>
                  </p:oleObj>
                </mc:Choice>
                <mc:Fallback>
                  <p:oleObj name="公式"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6413" y="1158603"/>
                          <a:ext cx="235664" cy="602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0035712"/>
                </p:ext>
              </p:extLst>
            </p:nvPr>
          </p:nvGraphicFramePr>
          <p:xfrm>
            <a:off x="6710224" y="1159079"/>
            <a:ext cx="217487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0" name="公式" r:id="rId6" imgW="139680" imgH="393480" progId="Equation.3">
                    <p:embed/>
                  </p:oleObj>
                </mc:Choice>
                <mc:Fallback>
                  <p:oleObj name="公式" r:id="rId6" imgW="1396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10224" y="1159079"/>
                          <a:ext cx="217487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1535166" y="3149397"/>
            <a:ext cx="7328297" cy="903282"/>
            <a:chOff x="1043608" y="2071464"/>
            <a:chExt cx="7328297" cy="903282"/>
          </a:xfrm>
          <a:noFill/>
        </p:grpSpPr>
        <p:sp>
          <p:nvSpPr>
            <p:cNvPr id="96" name="AutoShape 34"/>
            <p:cNvSpPr>
              <a:spLocks noChangeArrowheads="1"/>
            </p:cNvSpPr>
            <p:nvPr/>
          </p:nvSpPr>
          <p:spPr bwMode="auto">
            <a:xfrm>
              <a:off x="1043608" y="2125230"/>
              <a:ext cx="7328297" cy="849516"/>
            </a:xfrm>
            <a:prstGeom prst="wedgeRoundRectCallout">
              <a:avLst>
                <a:gd name="adj1" fmla="val -52762"/>
                <a:gd name="adj2" fmla="val 31289"/>
                <a:gd name="adj3" fmla="val 16667"/>
              </a:avLst>
            </a:prstGeom>
            <a:grpFill/>
            <a:ln w="12700">
              <a:solidFill>
                <a:srgbClr val="83A2EB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月季花的面积占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杜鹃花的面积占 ，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都是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把哪个数量看作单位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“1”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？</a:t>
              </a:r>
            </a:p>
          </p:txBody>
        </p:sp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9814180"/>
                </p:ext>
              </p:extLst>
            </p:nvPr>
          </p:nvGraphicFramePr>
          <p:xfrm>
            <a:off x="3419872" y="2071464"/>
            <a:ext cx="236538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1" name="公式" r:id="rId8" imgW="152280" imgH="393480" progId="Equation.3">
                    <p:embed/>
                  </p:oleObj>
                </mc:Choice>
                <mc:Fallback>
                  <p:oleObj name="公式" r:id="rId8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19872" y="2071464"/>
                          <a:ext cx="236538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2695952"/>
                </p:ext>
              </p:extLst>
            </p:nvPr>
          </p:nvGraphicFramePr>
          <p:xfrm>
            <a:off x="6082705" y="2112946"/>
            <a:ext cx="217487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2" name="公式" r:id="rId10" imgW="139680" imgH="393480" progId="Equation.3">
                    <p:embed/>
                  </p:oleObj>
                </mc:Choice>
                <mc:Fallback>
                  <p:oleObj name="公式" r:id="rId10" imgW="139680" imgH="393480" progId="Equation.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82705" y="2112946"/>
                          <a:ext cx="217487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785355" y="1152203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4" y="3189170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584" y="987574"/>
            <a:ext cx="7200800" cy="2808312"/>
            <a:chOff x="971600" y="2598753"/>
            <a:chExt cx="7219541" cy="2011495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" name="图片 4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11410" y="2740477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002984" y="272882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对象 7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7023953"/>
              </p:ext>
            </p:extLst>
          </p:nvPr>
        </p:nvGraphicFramePr>
        <p:xfrm>
          <a:off x="5651687" y="2167842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公式" r:id="rId7" imgW="152280" imgH="393480" progId="Equation.3">
                  <p:embed/>
                </p:oleObj>
              </mc:Choice>
              <mc:Fallback>
                <p:oleObj name="公式" r:id="rId7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687" y="2167842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532736"/>
              </p:ext>
            </p:extLst>
          </p:nvPr>
        </p:nvGraphicFramePr>
        <p:xfrm>
          <a:off x="2659250" y="2040842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" name="公式" r:id="rId9" imgW="152280" imgH="393480" progId="Equation.3">
                  <p:embed/>
                </p:oleObj>
              </mc:Choice>
              <mc:Fallback>
                <p:oleObj name="公式" r:id="rId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250" y="2040842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AutoShape 34"/>
          <p:cNvSpPr>
            <a:spLocks noChangeArrowheads="1"/>
          </p:cNvSpPr>
          <p:nvPr/>
        </p:nvSpPr>
        <p:spPr bwMode="auto">
          <a:xfrm>
            <a:off x="4788024" y="1166300"/>
            <a:ext cx="2520280" cy="1332338"/>
          </a:xfrm>
          <a:prstGeom prst="wedgeRoundRectCallout">
            <a:avLst>
              <a:gd name="adj1" fmla="val 56616"/>
              <a:gd name="adj2" fmla="val 34500"/>
              <a:gd name="adj3" fmla="val 16667"/>
            </a:avLst>
          </a:prstGeom>
          <a:gradFill rotWithShape="1">
            <a:gsLst>
              <a:gs pos="0">
                <a:srgbClr val="FFADC6"/>
              </a:gs>
              <a:gs pos="100000">
                <a:srgbClr val="FFE5ED"/>
              </a:gs>
            </a:gsLst>
            <a:lin ang="5400000" scaled="1"/>
          </a:gradFill>
          <a:ln w="12700">
            <a:solidFill>
              <a:srgbClr val="F08694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先算两种花一共占花园面积的几分之几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……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87624" y="1088634"/>
            <a:ext cx="2977987" cy="1411108"/>
            <a:chOff x="2530117" y="2931790"/>
            <a:chExt cx="2401923" cy="1411108"/>
          </a:xfrm>
        </p:grpSpPr>
        <p:sp>
          <p:nvSpPr>
            <p:cNvPr id="12" name="圆角矩形标注 11"/>
            <p:cNvSpPr/>
            <p:nvPr/>
          </p:nvSpPr>
          <p:spPr>
            <a:xfrm>
              <a:off x="2530117" y="2931790"/>
              <a:ext cx="2401923" cy="1410003"/>
            </a:xfrm>
            <a:prstGeom prst="wedgeRoundRectCallout">
              <a:avLst>
                <a:gd name="adj1" fmla="val 2277"/>
                <a:gd name="adj2" fmla="val 6190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把花园的面积看作单位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“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1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，先减去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，再减去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楷体_GB2312"/>
                  <a:sym typeface="宋体" pitchFamily="2" charset="-122"/>
                </a:rPr>
                <a:t>……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6013176"/>
                </p:ext>
              </p:extLst>
            </p:nvPr>
          </p:nvGraphicFramePr>
          <p:xfrm>
            <a:off x="2878589" y="3741236"/>
            <a:ext cx="236538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9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78589" y="3741236"/>
                          <a:ext cx="236538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975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483518"/>
            <a:ext cx="6715485" cy="1765529"/>
            <a:chOff x="1312899" y="987574"/>
            <a:chExt cx="6715485" cy="1765529"/>
          </a:xfrm>
        </p:grpSpPr>
        <p:grpSp>
          <p:nvGrpSpPr>
            <p:cNvPr id="97" name="组合 96"/>
            <p:cNvGrpSpPr/>
            <p:nvPr/>
          </p:nvGrpSpPr>
          <p:grpSpPr>
            <a:xfrm>
              <a:off x="1312899" y="987574"/>
              <a:ext cx="6715485" cy="1765529"/>
              <a:chOff x="971600" y="2598753"/>
              <a:chExt cx="7219541" cy="2011495"/>
            </a:xfrm>
          </p:grpSpPr>
          <p:pic>
            <p:nvPicPr>
              <p:cNvPr id="98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971600" y="2598753"/>
                <a:ext cx="7219541" cy="20114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9" name="图片 98" descr="屏幕剪辑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610" y="3507854"/>
                <a:ext cx="1152686" cy="981212"/>
              </a:xfrm>
              <a:prstGeom prst="rect">
                <a:avLst/>
              </a:prstGeom>
            </p:spPr>
          </p:pic>
          <p:pic>
            <p:nvPicPr>
              <p:cNvPr id="100" name="图片 99" descr="屏幕剪辑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7706" y="3534754"/>
                <a:ext cx="1152686" cy="981212"/>
              </a:xfrm>
              <a:prstGeom prst="rect">
                <a:avLst/>
              </a:prstGeom>
            </p:spPr>
          </p:pic>
        </p:grpSp>
        <p:pic>
          <p:nvPicPr>
            <p:cNvPr id="89" name="Picture 2" descr="D:\童晓芳\个人专业成长\各类撰稿\20180605路编1-6下册《课件》\课件专用人物图\4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88" t="17536" r="23766" b="8409"/>
            <a:stretch/>
          </p:blipFill>
          <p:spPr bwMode="auto">
            <a:xfrm>
              <a:off x="1381133" y="1783374"/>
              <a:ext cx="761594" cy="886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3" descr="D:\童晓芳\个人专业成长\各类撰稿\20180605路编1-6下册《课件》\课件专用人物图\33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10" t="9934" r="25162" b="24128"/>
            <a:stretch/>
          </p:blipFill>
          <p:spPr bwMode="auto">
            <a:xfrm>
              <a:off x="7223891" y="1803212"/>
              <a:ext cx="720080" cy="853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62" name="对象 61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67981609"/>
                </p:ext>
              </p:extLst>
            </p:nvPr>
          </p:nvGraphicFramePr>
          <p:xfrm>
            <a:off x="6137002" y="2167842"/>
            <a:ext cx="7938" cy="22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6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37002" y="2167842"/>
                          <a:ext cx="7938" cy="22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对象 1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53871219"/>
                </p:ext>
              </p:extLst>
            </p:nvPr>
          </p:nvGraphicFramePr>
          <p:xfrm>
            <a:off x="3144565" y="2040842"/>
            <a:ext cx="9525" cy="26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87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4565" y="2040842"/>
                          <a:ext cx="9525" cy="269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AutoShape 34"/>
            <p:cNvSpPr>
              <a:spLocks noChangeArrowheads="1"/>
            </p:cNvSpPr>
            <p:nvPr/>
          </p:nvSpPr>
          <p:spPr bwMode="auto">
            <a:xfrm>
              <a:off x="4841291" y="1088634"/>
              <a:ext cx="2160240" cy="1084534"/>
            </a:xfrm>
            <a:prstGeom prst="wedgeRoundRectCallout">
              <a:avLst>
                <a:gd name="adj1" fmla="val 56616"/>
                <a:gd name="adj2" fmla="val 34500"/>
                <a:gd name="adj3" fmla="val 16667"/>
              </a:avLst>
            </a:prstGeom>
            <a:gradFill rotWithShape="1">
              <a:gsLst>
                <a:gs pos="0">
                  <a:srgbClr val="FFADC6"/>
                </a:gs>
                <a:gs pos="100000">
                  <a:srgbClr val="FFE5ED"/>
                </a:gs>
              </a:gsLst>
              <a:lin ang="5400000" scaled="1"/>
            </a:gradFill>
            <a:ln w="12700">
              <a:solidFill>
                <a:srgbClr val="F08694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000" b="1" dirty="0">
                  <a:latin typeface="楷体" pitchFamily="49" charset="-122"/>
                  <a:ea typeface="楷体" pitchFamily="49" charset="-122"/>
                  <a:cs typeface="楷体_GB2312"/>
                </a:rPr>
                <a:t>先算两种花一共占花园面积的几分之几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  <a:cs typeface="楷体_GB2312"/>
                </a:rPr>
                <a:t>……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249003" y="1088634"/>
              <a:ext cx="2401923" cy="1152128"/>
              <a:chOff x="2530117" y="2931790"/>
              <a:chExt cx="2401923" cy="1152128"/>
            </a:xfrm>
          </p:grpSpPr>
          <p:sp>
            <p:nvSpPr>
              <p:cNvPr id="42" name="圆角矩形标注 41"/>
              <p:cNvSpPr/>
              <p:nvPr/>
            </p:nvSpPr>
            <p:spPr>
              <a:xfrm>
                <a:off x="2530117" y="2931790"/>
                <a:ext cx="2401923" cy="1084534"/>
              </a:xfrm>
              <a:prstGeom prst="wedgeRoundRectCallout">
                <a:avLst>
                  <a:gd name="adj1" fmla="val 2277"/>
                  <a:gd name="adj2" fmla="val 61909"/>
                  <a:gd name="adj3" fmla="val 16667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  <a:cs typeface="楷体_GB2312"/>
                  </a:rPr>
                  <a:t>把花园的面积看作单位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</a:rPr>
                  <a:t>“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  <a:cs typeface="楷体_GB2312"/>
                  </a:rPr>
                  <a:t>1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</a:rPr>
                  <a:t>”</a:t>
                </a:r>
                <a:r>
                  <a:rPr lang="zh-CN" altLang="en-US" sz="2000" b="1" dirty="0">
                    <a:latin typeface="楷体" pitchFamily="49" charset="-122"/>
                    <a:ea typeface="楷体" pitchFamily="49" charset="-122"/>
                    <a:cs typeface="楷体_GB2312"/>
                  </a:rPr>
                  <a:t>，先减去  </a:t>
                </a:r>
                <a:r>
                  <a:rPr lang="zh-CN" altLang="en-US" sz="2000" b="1" dirty="0" smtClean="0">
                    <a:latin typeface="楷体" pitchFamily="49" charset="-122"/>
                    <a:ea typeface="楷体" pitchFamily="49" charset="-122"/>
                    <a:cs typeface="楷体_GB2312"/>
                  </a:rPr>
                  <a:t>，再减去</a:t>
                </a:r>
                <a:r>
                  <a:rPr lang="en-US" altLang="zh-CN" sz="2000" b="1" dirty="0">
                    <a:latin typeface="楷体" pitchFamily="49" charset="-122"/>
                    <a:ea typeface="楷体" pitchFamily="49" charset="-122"/>
                    <a:cs typeface="楷体_GB2312"/>
                    <a:sym typeface="宋体" pitchFamily="2" charset="-122"/>
                  </a:rPr>
                  <a:t>……</a:t>
                </a:r>
                <a:endParaRPr lang="en-US" altLang="zh-CN" sz="2000" b="1" dirty="0">
                  <a:latin typeface="楷体" pitchFamily="49" charset="-122"/>
                  <a:ea typeface="楷体" pitchFamily="49" charset="-122"/>
                  <a:cs typeface="楷体_GB2312"/>
                </a:endParaRPr>
              </a:p>
            </p:txBody>
          </p:sp>
          <p:graphicFrame>
            <p:nvGraphicFramePr>
              <p:cNvPr id="7" name="对象 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355545"/>
                  </p:ext>
                </p:extLst>
              </p:nvPr>
            </p:nvGraphicFramePr>
            <p:xfrm>
              <a:off x="2941651" y="3482256"/>
              <a:ext cx="236538" cy="6016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3088" name="公式" r:id="rId11" imgW="152280" imgH="393480" progId="Equation.3">
                      <p:embed/>
                    </p:oleObj>
                  </mc:Choice>
                  <mc:Fallback>
                    <p:oleObj name="公式" r:id="rId11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41651" y="3482256"/>
                            <a:ext cx="236538" cy="6016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401028"/>
              </p:ext>
            </p:extLst>
          </p:nvPr>
        </p:nvGraphicFramePr>
        <p:xfrm>
          <a:off x="4444379" y="2945433"/>
          <a:ext cx="835025" cy="1370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9" name="公式" r:id="rId13" imgW="495000" imgH="812520" progId="Equation.3">
                  <p:embed/>
                </p:oleObj>
              </mc:Choice>
              <mc:Fallback>
                <p:oleObj name="公式" r:id="rId13" imgW="495000" imgH="812520" progId="Equation.3">
                  <p:embed/>
                  <p:pic>
                    <p:nvPicPr>
                      <p:cNvPr id="0" name="对象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4379" y="2945433"/>
                        <a:ext cx="835025" cy="1370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684984"/>
              </p:ext>
            </p:extLst>
          </p:nvPr>
        </p:nvGraphicFramePr>
        <p:xfrm>
          <a:off x="4698056" y="2283718"/>
          <a:ext cx="94138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0" name="公式" r:id="rId15" imgW="558720" imgH="393480" progId="Equation.3">
                  <p:embed/>
                </p:oleObj>
              </mc:Choice>
              <mc:Fallback>
                <p:oleObj name="公式" r:id="rId15" imgW="558720" imgH="393480" progId="Equation.3">
                  <p:embed/>
                  <p:pic>
                    <p:nvPicPr>
                      <p:cNvPr id="0" name="对象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8056" y="2283718"/>
                        <a:ext cx="941388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126064"/>
              </p:ext>
            </p:extLst>
          </p:nvPr>
        </p:nvGraphicFramePr>
        <p:xfrm>
          <a:off x="6485086" y="2299221"/>
          <a:ext cx="11112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1" name="公式" r:id="rId17" imgW="660240" imgH="393480" progId="Equation.3">
                  <p:embed/>
                </p:oleObj>
              </mc:Choice>
              <mc:Fallback>
                <p:oleObj name="公式" r:id="rId17" imgW="660240" imgH="393480" progId="Equation.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5086" y="2299221"/>
                        <a:ext cx="111125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949732"/>
              </p:ext>
            </p:extLst>
          </p:nvPr>
        </p:nvGraphicFramePr>
        <p:xfrm>
          <a:off x="6277123" y="2873425"/>
          <a:ext cx="857250" cy="1370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2" name="公式" r:id="rId19" imgW="507960" imgH="812520" progId="Equation.3">
                  <p:embed/>
                </p:oleObj>
              </mc:Choice>
              <mc:Fallback>
                <p:oleObj name="公式" r:id="rId19" imgW="507960" imgH="81252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7123" y="2873425"/>
                        <a:ext cx="857250" cy="1370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AutoShape 34"/>
          <p:cNvSpPr>
            <a:spLocks noChangeArrowheads="1"/>
          </p:cNvSpPr>
          <p:nvPr/>
        </p:nvSpPr>
        <p:spPr bwMode="auto">
          <a:xfrm>
            <a:off x="1564647" y="2780590"/>
            <a:ext cx="2487049" cy="936104"/>
          </a:xfrm>
          <a:prstGeom prst="wedgeRoundRectCallout">
            <a:avLst>
              <a:gd name="adj1" fmla="val -55097"/>
              <a:gd name="adj2" fmla="val 37341"/>
              <a:gd name="adj3" fmla="val 16667"/>
            </a:avLst>
          </a:prstGeom>
          <a:noFill/>
          <a:ln w="12700">
            <a:solidFill>
              <a:srgbClr val="9FD89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你能完成上面的计算吗？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15616" y="4155926"/>
            <a:ext cx="3591048" cy="701675"/>
            <a:chOff x="1115616" y="4155926"/>
            <a:chExt cx="3591048" cy="701675"/>
          </a:xfrm>
        </p:grpSpPr>
        <p:sp>
          <p:nvSpPr>
            <p:cNvPr id="38" name="文本框 104"/>
            <p:cNvSpPr txBox="1"/>
            <p:nvPr/>
          </p:nvSpPr>
          <p:spPr bwMode="auto">
            <a:xfrm>
              <a:off x="1115616" y="4227934"/>
              <a:ext cx="3591048" cy="5539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ts val="3580"/>
                </a:lnSpc>
              </a:pP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答：草坪的面积占  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。</a:t>
              </a:r>
              <a:endParaRPr lang="zh-CN" altLang="en-US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graphicFrame>
          <p:nvGraphicFramePr>
            <p:cNvPr id="51" name="对象 5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1506632"/>
                </p:ext>
              </p:extLst>
            </p:nvPr>
          </p:nvGraphicFramePr>
          <p:xfrm>
            <a:off x="3705994" y="4155926"/>
            <a:ext cx="361950" cy="701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93" name="公式" r:id="rId21" imgW="203040" imgH="393480" progId="Equation.3">
                    <p:embed/>
                  </p:oleObj>
                </mc:Choice>
                <mc:Fallback>
                  <p:oleObj name="公式" r:id="rId21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5994" y="4155926"/>
                          <a:ext cx="361950" cy="701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26" y="262726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8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956375" y="3265537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894945" y="642416"/>
            <a:ext cx="3800971" cy="663575"/>
            <a:chOff x="1115616" y="1116013"/>
            <a:chExt cx="3800971" cy="663575"/>
          </a:xfrm>
        </p:grpSpPr>
        <p:sp>
          <p:nvSpPr>
            <p:cNvPr id="8" name="TextBox 7"/>
            <p:cNvSpPr txBox="1"/>
            <p:nvPr/>
          </p:nvSpPr>
          <p:spPr>
            <a:xfrm>
              <a:off x="1115616" y="1203598"/>
              <a:ext cx="38009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计算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2782731"/>
                </p:ext>
              </p:extLst>
            </p:nvPr>
          </p:nvGraphicFramePr>
          <p:xfrm>
            <a:off x="1865313" y="1116013"/>
            <a:ext cx="1027112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02" name="公式" r:id="rId4" imgW="609480" imgH="393480" progId="Equation.3">
                    <p:embed/>
                  </p:oleObj>
                </mc:Choice>
                <mc:Fallback>
                  <p:oleObj name="公式" r:id="rId4" imgW="609480" imgH="393480" progId="Equation.3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65313" y="1116013"/>
                          <a:ext cx="1027112" cy="663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8" name="AutoShape 34"/>
          <p:cNvSpPr>
            <a:spLocks noChangeArrowheads="1"/>
          </p:cNvSpPr>
          <p:nvPr/>
        </p:nvSpPr>
        <p:spPr bwMode="auto">
          <a:xfrm>
            <a:off x="1344288" y="2359654"/>
            <a:ext cx="1622952" cy="1069559"/>
          </a:xfrm>
          <a:prstGeom prst="wedgeRoundRectCallout">
            <a:avLst>
              <a:gd name="adj1" fmla="val -55097"/>
              <a:gd name="adj2" fmla="val 37341"/>
              <a:gd name="adj3" fmla="val 16667"/>
            </a:avLst>
          </a:prstGeom>
          <a:noFill/>
          <a:ln w="12700">
            <a:solidFill>
              <a:srgbClr val="9FD89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你想怎样算？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51" name="对象 5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538086"/>
              </p:ext>
            </p:extLst>
          </p:nvPr>
        </p:nvGraphicFramePr>
        <p:xfrm>
          <a:off x="3388186" y="1347117"/>
          <a:ext cx="16256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3" name="公式" r:id="rId6" imgW="965160" imgH="393480" progId="Equation.3">
                  <p:embed/>
                </p:oleObj>
              </mc:Choice>
              <mc:Fallback>
                <p:oleObj name="公式" r:id="rId6" imgW="965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8186" y="1347117"/>
                        <a:ext cx="162560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049847"/>
              </p:ext>
            </p:extLst>
          </p:nvPr>
        </p:nvGraphicFramePr>
        <p:xfrm>
          <a:off x="3399001" y="2139280"/>
          <a:ext cx="5778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4" name="公式" r:id="rId8" imgW="342720" imgH="393480" progId="Equation.3">
                  <p:embed/>
                </p:oleObj>
              </mc:Choice>
              <mc:Fallback>
                <p:oleObj name="公式" r:id="rId8" imgW="342720" imgH="393480" progId="Equation.3">
                  <p:embed/>
                  <p:pic>
                    <p:nvPicPr>
                      <p:cNvPr id="0" name="对象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9001" y="2139280"/>
                        <a:ext cx="57785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AutoShape 34"/>
          <p:cNvSpPr>
            <a:spLocks noChangeArrowheads="1"/>
          </p:cNvSpPr>
          <p:nvPr/>
        </p:nvSpPr>
        <p:spPr bwMode="auto">
          <a:xfrm>
            <a:off x="5436096" y="2874154"/>
            <a:ext cx="2448272" cy="872485"/>
          </a:xfrm>
          <a:prstGeom prst="wedgeRoundRectCallout">
            <a:avLst>
              <a:gd name="adj1" fmla="val 54274"/>
              <a:gd name="adj2" fmla="val 35380"/>
              <a:gd name="adj3" fmla="val 16667"/>
            </a:avLst>
          </a:prstGeom>
          <a:noFill/>
          <a:ln w="12700">
            <a:solidFill>
              <a:srgbClr val="9FD89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按运算顺序先通分再计算。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8" y="2837823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944833"/>
              </p:ext>
            </p:extLst>
          </p:nvPr>
        </p:nvGraphicFramePr>
        <p:xfrm>
          <a:off x="2176562" y="2014790"/>
          <a:ext cx="1022350" cy="191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0" name="公式" r:id="rId3" imgW="647640" imgH="1218960" progId="Equation.3">
                  <p:embed/>
                </p:oleObj>
              </mc:Choice>
              <mc:Fallback>
                <p:oleObj name="公式" r:id="rId3" imgW="647640" imgH="1218960" progId="Equation.3">
                  <p:embed/>
                  <p:pic>
                    <p:nvPicPr>
                      <p:cNvPr id="0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562" y="2014790"/>
                        <a:ext cx="1022350" cy="191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127697"/>
              </p:ext>
            </p:extLst>
          </p:nvPr>
        </p:nvGraphicFramePr>
        <p:xfrm>
          <a:off x="4712130" y="1989861"/>
          <a:ext cx="1167746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1" name="Equation" r:id="rId5" imgW="1282680" imgH="1981080" progId="Equation.DSMT4">
                  <p:embed/>
                </p:oleObj>
              </mc:Choice>
              <mc:Fallback>
                <p:oleObj name="Equation" r:id="rId5" imgW="1282680" imgH="1981080" progId="Equation.DSMT4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2130" y="1989861"/>
                        <a:ext cx="1167746" cy="18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8316416" y="3435846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对象 3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5825"/>
              </p:ext>
            </p:extLst>
          </p:nvPr>
        </p:nvGraphicFramePr>
        <p:xfrm>
          <a:off x="2123728" y="1302625"/>
          <a:ext cx="12192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2" name="公式" r:id="rId8" imgW="723600" imgH="393480" progId="Equation.3">
                  <p:embed/>
                </p:oleObj>
              </mc:Choice>
              <mc:Fallback>
                <p:oleObj name="公式" r:id="rId8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302625"/>
                        <a:ext cx="121920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561180"/>
              </p:ext>
            </p:extLst>
          </p:nvPr>
        </p:nvGraphicFramePr>
        <p:xfrm>
          <a:off x="4974977" y="1341640"/>
          <a:ext cx="11334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3" name="公式" r:id="rId10" imgW="672840" imgH="393480" progId="Equation.3">
                  <p:embed/>
                </p:oleObj>
              </mc:Choice>
              <mc:Fallback>
                <p:oleObj name="公式" r:id="rId10" imgW="672840" imgH="393480" progId="Equation.3">
                  <p:embed/>
                  <p:pic>
                    <p:nvPicPr>
                      <p:cNvPr id="0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4977" y="1341640"/>
                        <a:ext cx="1133475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7691" y="411510"/>
            <a:ext cx="7591401" cy="1143931"/>
            <a:chOff x="1202555" y="892768"/>
            <a:chExt cx="7591401" cy="1143931"/>
          </a:xfrm>
        </p:grpSpPr>
        <p:sp>
          <p:nvSpPr>
            <p:cNvPr id="32" name="文本框 19"/>
            <p:cNvSpPr txBox="1">
              <a:spLocks noChangeArrowheads="1"/>
            </p:cNvSpPr>
            <p:nvPr/>
          </p:nvSpPr>
          <p:spPr bwMode="auto">
            <a:xfrm>
              <a:off x="1202555" y="922933"/>
              <a:ext cx="7591401" cy="111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．截止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2011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年底，我国约有   的人口在乡村，其余的在城镇，城镇人口大约占全国人口的几分之几？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8757870"/>
                </p:ext>
              </p:extLst>
            </p:nvPr>
          </p:nvGraphicFramePr>
          <p:xfrm>
            <a:off x="5156696" y="892768"/>
            <a:ext cx="351408" cy="6708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54" name="公式" r:id="rId3" imgW="203040" imgH="393480" progId="Equation.3">
                    <p:embed/>
                  </p:oleObj>
                </mc:Choice>
                <mc:Fallback>
                  <p:oleObj name="公式" r:id="rId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56696" y="892768"/>
                          <a:ext cx="351408" cy="6708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2" name="对象 5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085817"/>
              </p:ext>
            </p:extLst>
          </p:nvPr>
        </p:nvGraphicFramePr>
        <p:xfrm>
          <a:off x="3923928" y="2211710"/>
          <a:ext cx="10604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55" name="公式" r:id="rId5" imgW="698400" imgH="393480" progId="Equation.3">
                  <p:embed/>
                </p:oleObj>
              </mc:Choice>
              <mc:Fallback>
                <p:oleObj name="公式" r:id="rId5" imgW="698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2211710"/>
                        <a:ext cx="106045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483768" y="3549210"/>
            <a:ext cx="5262979" cy="646893"/>
            <a:chOff x="1691680" y="3003798"/>
            <a:chExt cx="5262979" cy="646893"/>
          </a:xfrm>
        </p:grpSpPr>
        <p:sp>
          <p:nvSpPr>
            <p:cNvPr id="58" name="文本框 14"/>
            <p:cNvSpPr txBox="1">
              <a:spLocks noChangeArrowheads="1"/>
            </p:cNvSpPr>
            <p:nvPr/>
          </p:nvSpPr>
          <p:spPr bwMode="auto">
            <a:xfrm>
              <a:off x="1691680" y="3075806"/>
              <a:ext cx="5262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城镇人口大约占全国人口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的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59" name="对象 5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6617742"/>
                </p:ext>
              </p:extLst>
            </p:nvPr>
          </p:nvGraphicFramePr>
          <p:xfrm>
            <a:off x="6070377" y="3003798"/>
            <a:ext cx="373831" cy="646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56" name="公式" r:id="rId7" imgW="241200" imgH="393480" progId="Equation.3">
                    <p:embed/>
                  </p:oleObj>
                </mc:Choice>
                <mc:Fallback>
                  <p:oleObj name="公式" r:id="rId7" imgW="2412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0377" y="3003798"/>
                          <a:ext cx="373831" cy="6468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9" y="2901138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87691" y="428625"/>
            <a:ext cx="7684709" cy="1667764"/>
            <a:chOff x="1005404" y="843558"/>
            <a:chExt cx="7022980" cy="1667764"/>
          </a:xfrm>
        </p:grpSpPr>
        <p:sp>
          <p:nvSpPr>
            <p:cNvPr id="15" name="TextBox 14"/>
            <p:cNvSpPr txBox="1"/>
            <p:nvPr/>
          </p:nvSpPr>
          <p:spPr>
            <a:xfrm>
              <a:off x="1005404" y="843558"/>
              <a:ext cx="7022980" cy="166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3.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小芳做语文作业用   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小时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，做数学作业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用   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小时，做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英语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作业用  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小时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。小芳做这三种作业一共用了多少小时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？</a:t>
              </a:r>
            </a:p>
          </p:txBody>
        </p:sp>
        <p:graphicFrame>
          <p:nvGraphicFramePr>
            <p:cNvPr id="29" name="对象 2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5820695"/>
                </p:ext>
              </p:extLst>
            </p:nvPr>
          </p:nvGraphicFramePr>
          <p:xfrm>
            <a:off x="3685095" y="843558"/>
            <a:ext cx="351408" cy="6708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4" name="公式" r:id="rId3" imgW="203040" imgH="393480" progId="Equation.3">
                    <p:embed/>
                  </p:oleObj>
                </mc:Choice>
                <mc:Fallback>
                  <p:oleObj name="公式" r:id="rId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5095" y="843558"/>
                          <a:ext cx="351408" cy="6708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4282498"/>
                </p:ext>
              </p:extLst>
            </p:nvPr>
          </p:nvGraphicFramePr>
          <p:xfrm>
            <a:off x="6646429" y="843558"/>
            <a:ext cx="244475" cy="669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5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对象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46429" y="843558"/>
                          <a:ext cx="244475" cy="6699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46159988"/>
                </p:ext>
              </p:extLst>
            </p:nvPr>
          </p:nvGraphicFramePr>
          <p:xfrm>
            <a:off x="2827717" y="1419622"/>
            <a:ext cx="265112" cy="669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6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7717" y="1419622"/>
                          <a:ext cx="265112" cy="6699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756811"/>
              </p:ext>
            </p:extLst>
          </p:nvPr>
        </p:nvGraphicFramePr>
        <p:xfrm>
          <a:off x="4086597" y="1923678"/>
          <a:ext cx="11334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7" name="公式" r:id="rId9" imgW="672840" imgH="393480" progId="Equation.3">
                  <p:embed/>
                </p:oleObj>
              </mc:Choice>
              <mc:Fallback>
                <p:oleObj name="公式" r:id="rId9" imgW="672840" imgH="393480" progId="Equation.3">
                  <p:embed/>
                  <p:pic>
                    <p:nvPicPr>
                      <p:cNvPr id="0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6597" y="1923678"/>
                        <a:ext cx="1133475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79482"/>
              </p:ext>
            </p:extLst>
          </p:nvPr>
        </p:nvGraphicFramePr>
        <p:xfrm>
          <a:off x="3909938" y="2499742"/>
          <a:ext cx="14541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8" name="公式" r:id="rId11" imgW="863280" imgH="393480" progId="Equation.3">
                  <p:embed/>
                </p:oleObj>
              </mc:Choice>
              <mc:Fallback>
                <p:oleObj name="公式" r:id="rId11" imgW="863280" imgH="393480" progId="Equation.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9938" y="2499742"/>
                        <a:ext cx="145415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708854"/>
              </p:ext>
            </p:extLst>
          </p:nvPr>
        </p:nvGraphicFramePr>
        <p:xfrm>
          <a:off x="3933949" y="3147814"/>
          <a:ext cx="854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9" name="公式" r:id="rId13" imgW="507960" imgH="393480" progId="Equation.3">
                  <p:embed/>
                </p:oleObj>
              </mc:Choice>
              <mc:Fallback>
                <p:oleObj name="公式" r:id="rId13" imgW="507960" imgH="393480" progId="Equation.3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949" y="3147814"/>
                        <a:ext cx="854075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26276"/>
              </p:ext>
            </p:extLst>
          </p:nvPr>
        </p:nvGraphicFramePr>
        <p:xfrm>
          <a:off x="3944169" y="3795886"/>
          <a:ext cx="113188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0" name="公式" r:id="rId15" imgW="672840" imgH="393480" progId="Equation.3">
                  <p:embed/>
                </p:oleObj>
              </mc:Choice>
              <mc:Fallback>
                <p:oleObj name="公式" r:id="rId15" imgW="672840" imgH="393480" progId="Equation.3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169" y="3795886"/>
                        <a:ext cx="113188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345878" y="4284439"/>
            <a:ext cx="5818410" cy="663575"/>
            <a:chOff x="1345878" y="4284439"/>
            <a:chExt cx="5818410" cy="663575"/>
          </a:xfrm>
        </p:grpSpPr>
        <p:sp>
          <p:nvSpPr>
            <p:cNvPr id="12" name="TextBox 11"/>
            <p:cNvSpPr txBox="1"/>
            <p:nvPr/>
          </p:nvSpPr>
          <p:spPr>
            <a:xfrm>
              <a:off x="1345878" y="4342333"/>
              <a:ext cx="5818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答：</a:t>
              </a:r>
              <a:r>
                <a:rPr lang="zh-CN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小芳做这三种作业一共用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了</a:t>
              </a:r>
              <a:r>
                <a:rPr lang="en-US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  </a:t>
              </a:r>
              <a:r>
                <a:rPr lang="zh-CN" altLang="zh-CN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小时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  <a:sym typeface="+mn-ea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38874663"/>
                </p:ext>
              </p:extLst>
            </p:nvPr>
          </p:nvGraphicFramePr>
          <p:xfrm>
            <a:off x="5724128" y="4284439"/>
            <a:ext cx="255588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1" name="公式" r:id="rId17" imgW="152280" imgH="393480" progId="Equation.3">
                    <p:embed/>
                  </p:oleObj>
                </mc:Choice>
                <mc:Fallback>
                  <p:oleObj name="公式" r:id="rId17" imgW="152280" imgH="393480" progId="Equation.3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28" y="4284439"/>
                          <a:ext cx="255588" cy="663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60" y="235572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00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511</Words>
  <Application>Microsoft Office PowerPoint</Application>
  <PresentationFormat>全屏显示(16:9)</PresentationFormat>
  <Paragraphs>50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Calibri</vt:lpstr>
      <vt:lpstr>黑体</vt:lpstr>
      <vt:lpstr>楷体_GB2312</vt:lpstr>
      <vt:lpstr>幼圆</vt:lpstr>
      <vt:lpstr>楷体</vt:lpstr>
      <vt:lpstr>微软雅黑</vt:lpstr>
      <vt:lpstr>Times New Roman</vt:lpstr>
      <vt:lpstr>3_Office 主题</vt:lpstr>
      <vt:lpstr>6_Office 主题</vt:lpstr>
      <vt:lpstr>4_Office 主题</vt:lpstr>
      <vt:lpstr>5_Office 主题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2019-10-14T08:41:16Z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